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5" r:id="rId2"/>
    <p:sldId id="273" r:id="rId3"/>
    <p:sldId id="275" r:id="rId4"/>
    <p:sldId id="290" r:id="rId5"/>
    <p:sldId id="294" r:id="rId6"/>
    <p:sldId id="289" r:id="rId7"/>
    <p:sldId id="284" r:id="rId8"/>
    <p:sldId id="296" r:id="rId9"/>
    <p:sldId id="297" r:id="rId10"/>
    <p:sldId id="287" r:id="rId11"/>
    <p:sldId id="278" r:id="rId12"/>
    <p:sldId id="280" r:id="rId13"/>
    <p:sldId id="309" r:id="rId14"/>
    <p:sldId id="298" r:id="rId15"/>
    <p:sldId id="301" r:id="rId16"/>
    <p:sldId id="302" r:id="rId17"/>
    <p:sldId id="304" r:id="rId18"/>
    <p:sldId id="28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8" userDrawn="1">
          <p15:clr>
            <a:srgbClr val="A4A3A4"/>
          </p15:clr>
        </p15:guide>
        <p15:guide id="2" orient="horz" pos="2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96" y="162"/>
      </p:cViewPr>
      <p:guideLst>
        <p:guide pos="3838"/>
        <p:guide orient="horz" pos="21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95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3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71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48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26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3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366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17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59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2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36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3234E-B591-48B1-83C4-CF4AAAB9DB32}" type="datetimeFigureOut">
              <a:rPr lang="ko-KR" altLang="en-US" smtClean="0"/>
              <a:pPr/>
              <a:t>2018-06-07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2EF7B-FC2E-4607-A63A-3DFEC62EC0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6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656840" y="932180"/>
            <a:ext cx="7264400" cy="3768090"/>
            <a:chOff x="2656840" y="932180"/>
            <a:chExt cx="7264400" cy="3768090"/>
          </a:xfrm>
        </p:grpSpPr>
        <p:sp>
          <p:nvSpPr>
            <p:cNvPr id="2" name="TextBox 1"/>
            <p:cNvSpPr txBox="1">
              <a:spLocks/>
            </p:cNvSpPr>
            <p:nvPr/>
          </p:nvSpPr>
          <p:spPr>
            <a:xfrm>
              <a:off x="2656840" y="932180"/>
              <a:ext cx="1250315" cy="37680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3900" b="1" cap="none" spc="-150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228600">
                      <a:srgbClr val="A6A6A6">
                        <a:alpha val="40035"/>
                      </a:srgbClr>
                    </a:glow>
                  </a:effectLst>
                  <a:latin typeface="Adobe Fangsong Std R" charset="0"/>
                  <a:ea typeface="Adobe Fangsong Std R" charset="0"/>
                </a:rPr>
                <a:t>C</a:t>
              </a:r>
              <a:endParaRPr lang="ko-KR" altLang="en-US" sz="23900" b="1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dobe Fangsong Std R" charset="0"/>
                <a:ea typeface="Adobe Fangsong Std R" charset="0"/>
              </a:endParaRPr>
            </a:p>
          </p:txBody>
        </p:sp>
        <p:sp>
          <p:nvSpPr>
            <p:cNvPr id="3" name="타원 2"/>
            <p:cNvSpPr>
              <a:spLocks/>
            </p:cNvSpPr>
            <p:nvPr/>
          </p:nvSpPr>
          <p:spPr>
            <a:xfrm>
              <a:off x="6466205" y="2375535"/>
              <a:ext cx="3030220" cy="1902460"/>
            </a:xfrm>
            <a:prstGeom prst="ellipse">
              <a:avLst/>
            </a:prstGeom>
            <a:noFill/>
            <a:ln w="76200" cap="flat" cmpd="sng">
              <a:solidFill>
                <a:srgbClr val="FFC202">
                  <a:alpha val="100000"/>
                </a:srgbClr>
              </a:solidFill>
              <a:prstDash val="solid"/>
            </a:ln>
            <a:effectLst>
              <a:glow rad="228600">
                <a:srgbClr val="FFF100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n w="1270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TextBox 3"/>
            <p:cNvSpPr txBox="1">
              <a:spLocks/>
            </p:cNvSpPr>
            <p:nvPr/>
          </p:nvSpPr>
          <p:spPr>
            <a:xfrm>
              <a:off x="3305810" y="2663825"/>
              <a:ext cx="6615430" cy="15684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600" b="1" cap="none" spc="-150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rial" charset="0"/>
                  <a:ea typeface="Arial" charset="0"/>
                </a:rPr>
                <a:t>atchMind</a:t>
              </a:r>
              <a:endParaRPr lang="ko-KR" altLang="en-US" sz="9600" b="1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5" name="TextBox 4"/>
          <p:cNvSpPr txBox="1">
            <a:spLocks/>
          </p:cNvSpPr>
          <p:nvPr/>
        </p:nvSpPr>
        <p:spPr>
          <a:xfrm>
            <a:off x="3902075" y="5253990"/>
            <a:ext cx="9167495" cy="132270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5팀 :  이택근, 서현욱, 김혜원, 민태홍</a:t>
            </a:r>
            <a:endParaRPr lang="ko-KR" altLang="en-US" sz="4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6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314896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837" y="840862"/>
            <a:ext cx="4662549" cy="4639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56" y="1733243"/>
            <a:ext cx="5114382" cy="3864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339" y="1761788"/>
            <a:ext cx="4850440" cy="38968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676" y="1931596"/>
            <a:ext cx="2543175" cy="4000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369" y="4175274"/>
            <a:ext cx="2371725" cy="9429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368" y="4175274"/>
            <a:ext cx="2371725" cy="901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40474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2623185" y="1692275"/>
            <a:ext cx="8124190" cy="221551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-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대기실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 1)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방에 입장하는 유저 수를 </a:t>
            </a:r>
            <a:r>
              <a:rPr lang="ko-KR" altLang="en-US" sz="2400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제한시킴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 2)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방 여러 개 생성할 수 있게 함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  3)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대기실에서 채팅 가능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endParaRPr lang="en-US" altLang="ko-KR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-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방 하나에 여러 번 게임이 가능하게 함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r>
              <a:rPr lang="en-US" altLang="ko-KR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-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회원탈퇴 및 정보수정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defTabSz="508000" eaLnBrk="0"/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400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endParaRPr lang="en-US" altLang="ko-KR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14" name="도형 22">
            <a:extLst>
              <a:ext uri="{FF2B5EF4-FFF2-40B4-BE49-F238E27FC236}">
                <a16:creationId xmlns:a16="http://schemas.microsoft.com/office/drawing/2014/main" id="{30D80F12-E55B-41D9-90B4-5C1FF7DF91A7}"/>
              </a:ext>
            </a:extLst>
          </p:cNvPr>
          <p:cNvSpPr>
            <a:spLocks/>
          </p:cNvSpPr>
          <p:nvPr/>
        </p:nvSpPr>
        <p:spPr>
          <a:xfrm>
            <a:off x="2623185" y="871671"/>
            <a:ext cx="2903855" cy="622935"/>
          </a:xfrm>
          <a:prstGeom prst="roundRect">
            <a:avLst/>
          </a:prstGeom>
          <a:noFill/>
          <a:ln w="57150" cap="flat" cmpd="sng">
            <a:solidFill>
              <a:srgbClr val="3C3C3C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2540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	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추가할 내용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0857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451100" y="2446887"/>
            <a:ext cx="9630064" cy="32329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b="0" cap="none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정답을</a:t>
            </a:r>
            <a:r>
              <a:rPr lang="en-US" altLang="ko-KR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2400" b="0" cap="none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맞추면</a:t>
            </a:r>
            <a:r>
              <a:rPr lang="en-US" altLang="ko-KR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ko-KR" altLang="en-US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게임이 끝나는 시스템 개선</a:t>
            </a: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2400" b="0" cap="none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방장이</a:t>
            </a:r>
            <a:r>
              <a:rPr lang="en-US" altLang="ko-KR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빠르게 그림을 그리면 선이 점으로 </a:t>
            </a:r>
            <a:r>
              <a:rPr lang="en-US" altLang="ko-KR" sz="2400" b="0" cap="none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그려지는</a:t>
            </a:r>
            <a:r>
              <a:rPr lang="en-US" altLang="ko-KR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  <a:r>
              <a:rPr lang="en-US" altLang="ko-KR" sz="2400" b="0" cap="none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문제개선</a:t>
            </a:r>
            <a:endParaRPr lang="en-US" altLang="ko-KR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2400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온라인 통신시 버퍼 발생</a:t>
            </a: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24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정답이 가끔  전송되지 않음 </a:t>
            </a:r>
            <a:endParaRPr lang="en-US" altLang="ko-KR" sz="24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22">
            <a:extLst>
              <a:ext uri="{FF2B5EF4-FFF2-40B4-BE49-F238E27FC236}">
                <a16:creationId xmlns:a16="http://schemas.microsoft.com/office/drawing/2014/main" id="{70C59EC9-10DA-4E6B-AA2B-580E0ADD92D1}"/>
              </a:ext>
            </a:extLst>
          </p:cNvPr>
          <p:cNvSpPr>
            <a:spLocks/>
          </p:cNvSpPr>
          <p:nvPr/>
        </p:nvSpPr>
        <p:spPr>
          <a:xfrm>
            <a:off x="2623185" y="871671"/>
            <a:ext cx="2903855" cy="622935"/>
          </a:xfrm>
          <a:prstGeom prst="roundRect">
            <a:avLst/>
          </a:prstGeom>
          <a:noFill/>
          <a:ln w="57150" cap="flat" cmpd="sng">
            <a:solidFill>
              <a:srgbClr val="3C3C3C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2540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      문 제 점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0857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280920" y="1969770"/>
            <a:ext cx="9630410" cy="544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궁서체"/>
              <a:buChar char="-"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추가할 내용 및 문제점을 통한 성찰로 본 프로그램을 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   보완할 수 있는 새로운 프로그램을 구축 중에 있음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1)추가사항의 대기실을 추가  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 -방 여러 개 생성할 수 있게 함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 -대기실에서 채팅 가능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2) 가입시 닉네임을 넣어서 가입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 -아이디찾기 기능이 들어감</a:t>
            </a: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궁서체"/>
              <a:buChar char="-"/>
            </a:pPr>
            <a:endParaRPr lang="ko-KR" altLang="en-US" sz="24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285750" indent="-28575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도형 22">
            <a:extLst>
              <a:ext uri="{FF2B5EF4-FFF2-40B4-BE49-F238E27FC236}">
                <a16:creationId xmlns:a16="http://schemas.microsoft.com/office/drawing/2014/main" id="{70C59EC9-10DA-4E6B-AA2B-580E0ADD92D1}"/>
              </a:ext>
            </a:extLst>
          </p:cNvPr>
          <p:cNvSpPr>
            <a:spLocks/>
          </p:cNvSpPr>
          <p:nvPr/>
        </p:nvSpPr>
        <p:spPr>
          <a:xfrm>
            <a:off x="2623185" y="871855"/>
            <a:ext cx="2904490" cy="623570"/>
          </a:xfrm>
          <a:prstGeom prst="roundRect">
            <a:avLst/>
          </a:prstGeom>
          <a:noFill/>
          <a:ln w="57150" cap="flat" cmpd="sng">
            <a:solidFill>
              <a:srgbClr val="3C3C3C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2540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 내용 보완- 구축중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11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899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9917430" y="2248535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Client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5055870" y="224790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2777490" y="2254885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DB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3863340" y="304927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로그인화면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445635" y="268605"/>
            <a:ext cx="478663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CatchMind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8" name="도형 22"/>
          <p:cNvSpPr>
            <a:spLocks/>
          </p:cNvSpPr>
          <p:nvPr/>
        </p:nvSpPr>
        <p:spPr>
          <a:xfrm>
            <a:off x="7548245" y="2254885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9" name="도형 22"/>
          <p:cNvSpPr>
            <a:spLocks/>
          </p:cNvSpPr>
          <p:nvPr/>
        </p:nvSpPr>
        <p:spPr>
          <a:xfrm>
            <a:off x="8279765" y="1464945"/>
            <a:ext cx="2296795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Paint 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41" name="도형 22"/>
          <p:cNvSpPr>
            <a:spLocks/>
          </p:cNvSpPr>
          <p:nvPr/>
        </p:nvSpPr>
        <p:spPr>
          <a:xfrm>
            <a:off x="3818255" y="1458595"/>
            <a:ext cx="1536065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DB 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50" name="아래쪽 화살표 49"/>
          <p:cNvSpPr/>
          <p:nvPr/>
        </p:nvSpPr>
        <p:spPr>
          <a:xfrm rot="5400000">
            <a:off x="4491990" y="2199005"/>
            <a:ext cx="189230" cy="28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5400000" flipV="1">
            <a:off x="4480560" y="2434590"/>
            <a:ext cx="2152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51"/>
          <p:cNvSpPr/>
          <p:nvPr/>
        </p:nvSpPr>
        <p:spPr>
          <a:xfrm rot="5400000">
            <a:off x="9331325" y="2208530"/>
            <a:ext cx="189230" cy="282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 rot="5400000" flipV="1">
            <a:off x="9320530" y="2444115"/>
            <a:ext cx="215265" cy="278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형 26"/>
          <p:cNvSpPr>
            <a:spLocks/>
          </p:cNvSpPr>
          <p:nvPr/>
        </p:nvSpPr>
        <p:spPr>
          <a:xfrm>
            <a:off x="3882390" y="366014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회원가입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55" name="도형 26"/>
          <p:cNvSpPr>
            <a:spLocks/>
          </p:cNvSpPr>
          <p:nvPr/>
        </p:nvSpPr>
        <p:spPr>
          <a:xfrm>
            <a:off x="3882390" y="4332605"/>
            <a:ext cx="1365250" cy="53467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비밀번호 찾기</a:t>
            </a:r>
          </a:p>
        </p:txBody>
      </p:sp>
      <p:sp>
        <p:nvSpPr>
          <p:cNvPr id="56" name="도형 26"/>
          <p:cNvSpPr>
            <a:spLocks/>
          </p:cNvSpPr>
          <p:nvPr/>
        </p:nvSpPr>
        <p:spPr>
          <a:xfrm>
            <a:off x="3863340" y="5072380"/>
            <a:ext cx="1365250" cy="54102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아이디 </a:t>
            </a:r>
            <a:endParaRPr lang="en-US" altLang="ko-KR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찾기</a:t>
            </a:r>
          </a:p>
        </p:txBody>
      </p:sp>
      <p:sp>
        <p:nvSpPr>
          <p:cNvPr id="33" name="도형 26">
            <a:extLst>
              <a:ext uri="{FF2B5EF4-FFF2-40B4-BE49-F238E27FC236}">
                <a16:creationId xmlns:a16="http://schemas.microsoft.com/office/drawing/2014/main" id="{365F6BFD-E7D8-4C7E-812A-68B611B4E28B}"/>
              </a:ext>
            </a:extLst>
          </p:cNvPr>
          <p:cNvSpPr>
            <a:spLocks/>
          </p:cNvSpPr>
          <p:nvPr/>
        </p:nvSpPr>
        <p:spPr>
          <a:xfrm>
            <a:off x="3872865" y="5728970"/>
            <a:ext cx="1365250" cy="54102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회원정보 찾기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09DFE9-EA9D-4570-98FF-C2DB67514250}"/>
              </a:ext>
            </a:extLst>
          </p:cNvPr>
          <p:cNvSpPr/>
          <p:nvPr/>
        </p:nvSpPr>
        <p:spPr>
          <a:xfrm>
            <a:off x="3882390" y="4993005"/>
            <a:ext cx="1374140" cy="14071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7BECB6-61FF-4A55-B725-50D62D9E09A9}"/>
              </a:ext>
            </a:extLst>
          </p:cNvPr>
          <p:cNvSpPr/>
          <p:nvPr/>
        </p:nvSpPr>
        <p:spPr>
          <a:xfrm>
            <a:off x="7799705" y="2789555"/>
            <a:ext cx="1374140" cy="47053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도형 22">
            <a:extLst>
              <a:ext uri="{FF2B5EF4-FFF2-40B4-BE49-F238E27FC236}">
                <a16:creationId xmlns:a16="http://schemas.microsoft.com/office/drawing/2014/main" id="{9E3A8273-10F1-4607-A7FD-459F64EA25F3}"/>
              </a:ext>
            </a:extLst>
          </p:cNvPr>
          <p:cNvSpPr>
            <a:spLocks/>
          </p:cNvSpPr>
          <p:nvPr/>
        </p:nvSpPr>
        <p:spPr>
          <a:xfrm>
            <a:off x="7808595" y="280670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대기실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7" name="도형 22">
            <a:extLst>
              <a:ext uri="{FF2B5EF4-FFF2-40B4-BE49-F238E27FC236}">
                <a16:creationId xmlns:a16="http://schemas.microsoft.com/office/drawing/2014/main" id="{1721C92D-7F7D-48BF-8F3C-DF910955420E}"/>
              </a:ext>
            </a:extLst>
          </p:cNvPr>
          <p:cNvSpPr>
            <a:spLocks/>
          </p:cNvSpPr>
          <p:nvPr/>
        </p:nvSpPr>
        <p:spPr>
          <a:xfrm>
            <a:off x="9567545" y="280670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게임 화면</a:t>
            </a:r>
          </a:p>
        </p:txBody>
      </p:sp>
      <p:sp>
        <p:nvSpPr>
          <p:cNvPr id="57" name="텍스트 상자 56"/>
          <p:cNvSpPr txBox="1">
            <a:spLocks/>
          </p:cNvSpPr>
          <p:nvPr/>
        </p:nvSpPr>
        <p:spPr>
          <a:xfrm>
            <a:off x="7787005" y="3395345"/>
            <a:ext cx="2000250" cy="17564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방 만들기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게임 입장하기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방리스트 보기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채팅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회원정보수정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7F7F7F"/>
                </a:solidFill>
                <a:latin typeface="궁서체" charset="0"/>
                <a:ea typeface="궁서체" charset="0"/>
              </a:rPr>
              <a:t>로그아웃</a:t>
            </a:r>
            <a:endParaRPr lang="ko-KR" altLang="en-US" sz="1800" b="0" cap="none" dirty="0" smtClean="0">
              <a:solidFill>
                <a:srgbClr val="7F7F7F"/>
              </a:solidFill>
              <a:latin typeface="궁서체" charset="0"/>
              <a:ea typeface="궁서체" charset="0"/>
            </a:endParaRPr>
          </a:p>
        </p:txBody>
      </p:sp>
      <p:sp>
        <p:nvSpPr>
          <p:cNvPr id="40" name="도형 26"/>
          <p:cNvSpPr>
            <a:spLocks/>
          </p:cNvSpPr>
          <p:nvPr/>
        </p:nvSpPr>
        <p:spPr>
          <a:xfrm>
            <a:off x="5354320" y="3037205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회원탈퇴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92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1ED070-869C-446C-A680-1C6B487FF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63" t="22630" r="34564" b="21833"/>
          <a:stretch/>
        </p:blipFill>
        <p:spPr>
          <a:xfrm>
            <a:off x="7515225" y="2524125"/>
            <a:ext cx="3987165" cy="3983355"/>
          </a:xfrm>
          <a:prstGeom prst="rect">
            <a:avLst/>
          </a:prstGeom>
        </p:spPr>
      </p:pic>
      <p:pic>
        <p:nvPicPr>
          <p:cNvPr id="21" name="그림 20" descr="C:/Users/user/AppData/Roaming/PolarisOffice/ETemp/7376_5247192/image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16" t="29847" r="26583" b="14251"/>
          <a:stretch>
            <a:fillRect/>
          </a:stretch>
        </p:blipFill>
        <p:spPr>
          <a:xfrm>
            <a:off x="2554605" y="142875"/>
            <a:ext cx="4121785" cy="4222115"/>
          </a:xfrm>
          <a:prstGeom prst="rect">
            <a:avLst/>
          </a:prstGeom>
          <a:noFill/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61865" y="3086735"/>
            <a:ext cx="1091565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915025" y="3195955"/>
            <a:ext cx="153860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CE111DA-D84D-45AB-BF66-E987EFF4F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48" t="22385" r="34426" b="22638"/>
          <a:stretch/>
        </p:blipFill>
        <p:spPr>
          <a:xfrm>
            <a:off x="7524115" y="2524125"/>
            <a:ext cx="3970655" cy="39833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A7E19C-CD6C-4B1D-A846-8348284AE7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34" t="22630" r="34496" b="22936"/>
          <a:stretch/>
        </p:blipFill>
        <p:spPr>
          <a:xfrm>
            <a:off x="7515225" y="2524125"/>
            <a:ext cx="3977640" cy="3983355"/>
          </a:xfrm>
          <a:prstGeom prst="rect">
            <a:avLst/>
          </a:prstGeom>
        </p:spPr>
      </p:pic>
      <p:sp>
        <p:nvSpPr>
          <p:cNvPr id="26" name="도형 24"/>
          <p:cNvSpPr>
            <a:spLocks/>
          </p:cNvSpPr>
          <p:nvPr/>
        </p:nvSpPr>
        <p:spPr>
          <a:xfrm>
            <a:off x="8234680" y="17145"/>
            <a:ext cx="3267710" cy="2169795"/>
          </a:xfrm>
          <a:prstGeom prst="wedgeRoundRectCallout">
            <a:avLst>
              <a:gd name="adj1" fmla="val 9665"/>
              <a:gd name="adj2" fmla="val 84317"/>
              <a:gd name="adj3" fmla="val 16667"/>
            </a:avLst>
          </a:prstGeom>
          <a:ln w="57150"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B508BC-9C2C-4207-AD84-2BFAADBA3C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283" t="51539" r="64243" b="40778"/>
          <a:stretch/>
        </p:blipFill>
        <p:spPr>
          <a:xfrm>
            <a:off x="8394065" y="518160"/>
            <a:ext cx="2949575" cy="1345565"/>
          </a:xfrm>
          <a:prstGeom prst="rect">
            <a:avLst/>
          </a:prstGeom>
        </p:spPr>
      </p:pic>
      <p:sp>
        <p:nvSpPr>
          <p:cNvPr id="27" name="직사각형 26"/>
          <p:cNvSpPr>
            <a:spLocks/>
          </p:cNvSpPr>
          <p:nvPr/>
        </p:nvSpPr>
        <p:spPr>
          <a:xfrm>
            <a:off x="8577580" y="518795"/>
            <a:ext cx="1092200" cy="1329055"/>
          </a:xfrm>
          <a:prstGeom prst="rect">
            <a:avLst/>
          </a:prstGeom>
          <a:noFill/>
          <a:ln w="3810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4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2" animBg="1"/>
      <p:bldP spid="5" grpId="0" animBg="1"/>
      <p:bldP spid="7" grpId="1" animBg="1"/>
      <p:bldP spid="3" grpId="3" animBg="1"/>
      <p:bldP spid="6" grpId="4" animBg="1"/>
      <p:bldP spid="26" grpId="5" animBg="1"/>
      <p:bldP spid="8" grpId="6" animBg="1"/>
      <p:bldP spid="27" grpId="7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693FBB8-B2FD-4184-98FB-593804219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16" t="29847" r="26583" b="14251"/>
          <a:stretch/>
        </p:blipFill>
        <p:spPr>
          <a:xfrm>
            <a:off x="2547566" y="134620"/>
            <a:ext cx="4121317" cy="4221195"/>
          </a:xfrm>
          <a:prstGeom prst="rect">
            <a:avLst/>
          </a:prstGeom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8972" y="3425825"/>
            <a:ext cx="1091593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cxnSpLocks/>
          </p:cNvCxnSpPr>
          <p:nvPr/>
        </p:nvCxnSpPr>
        <p:spPr>
          <a:xfrm>
            <a:off x="4898406" y="3528435"/>
            <a:ext cx="239518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6566648-26F9-4CE7-AC1D-811F6D4D2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41" t="22508" r="34633" b="21833"/>
          <a:stretch/>
        </p:blipFill>
        <p:spPr>
          <a:xfrm>
            <a:off x="7453749" y="2236738"/>
            <a:ext cx="4121316" cy="41858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8CF078-6972-45C5-AEFA-AD00D2B60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48" t="31050" r="35999" b="14712"/>
          <a:stretch/>
        </p:blipFill>
        <p:spPr>
          <a:xfrm>
            <a:off x="7453749" y="2265362"/>
            <a:ext cx="4241287" cy="42211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A00D9A-79F5-45B2-B936-40D8F2BF42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48" t="22141" r="34426" b="23181"/>
          <a:stretch/>
        </p:blipFill>
        <p:spPr>
          <a:xfrm>
            <a:off x="7453749" y="2291134"/>
            <a:ext cx="4241287" cy="416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7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19B1D-65F1-4897-8238-C4A07E468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53" t="22483" r="34632" b="22876"/>
          <a:stretch/>
        </p:blipFill>
        <p:spPr>
          <a:xfrm>
            <a:off x="2208530" y="186690"/>
            <a:ext cx="3188970" cy="32124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D9305B-7B91-4FBE-88B3-1452A8CF8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55" t="26746" r="20840" b="18456"/>
          <a:stretch/>
        </p:blipFill>
        <p:spPr>
          <a:xfrm>
            <a:off x="5602605" y="339725"/>
            <a:ext cx="5913755" cy="5955665"/>
          </a:xfrm>
          <a:prstGeom prst="rect">
            <a:avLst/>
          </a:prstGeom>
        </p:spPr>
      </p:pic>
      <p:pic>
        <p:nvPicPr>
          <p:cNvPr id="21" name="그림 20" descr="C:/Users/user/AppData/Roaming/PolarisOffice/ETemp/7376_5247192/image3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3" t="17306" r="36691" b="27472"/>
          <a:stretch>
            <a:fillRect/>
          </a:stretch>
        </p:blipFill>
        <p:spPr>
          <a:xfrm>
            <a:off x="5605145" y="337185"/>
            <a:ext cx="6035040" cy="5788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18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9524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-120015" y="635"/>
            <a:ext cx="5214620" cy="1568450"/>
            <a:chOff x="-120015" y="635"/>
            <a:chExt cx="5214620" cy="1568450"/>
          </a:xfrm>
        </p:grpSpPr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151130" y="635"/>
              <a:ext cx="877570" cy="15684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600" b="1" cap="none" spc="-150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228600">
                      <a:srgbClr val="A6A6A6">
                        <a:alpha val="40035"/>
                      </a:srgbClr>
                    </a:glow>
                  </a:effectLst>
                  <a:latin typeface="Adobe Fangsong Std R" charset="0"/>
                  <a:ea typeface="Adobe Fangsong Std R" charset="0"/>
                </a:rPr>
                <a:t>C</a:t>
              </a:r>
              <a:endParaRPr lang="ko-KR" altLang="en-US" sz="9600" b="1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dobe Fangsong Std R" charset="0"/>
                <a:ea typeface="Adobe Fangsong Std R" charset="0"/>
              </a:endParaRPr>
            </a:p>
          </p:txBody>
        </p:sp>
        <p:sp>
          <p:nvSpPr>
            <p:cNvPr id="11" name="타원 10"/>
            <p:cNvSpPr>
              <a:spLocks/>
            </p:cNvSpPr>
            <p:nvPr/>
          </p:nvSpPr>
          <p:spPr>
            <a:xfrm>
              <a:off x="2482850" y="482600"/>
              <a:ext cx="1694180" cy="1082675"/>
            </a:xfrm>
            <a:prstGeom prst="ellipse">
              <a:avLst/>
            </a:prstGeom>
            <a:noFill/>
            <a:ln w="76200" cap="flat" cmpd="sng">
              <a:solidFill>
                <a:srgbClr val="FFC202">
                  <a:alpha val="100000"/>
                </a:srgbClr>
              </a:solidFill>
              <a:prstDash val="solid"/>
            </a:ln>
            <a:effectLst>
              <a:glow rad="228600">
                <a:srgbClr val="FFF100">
                  <a:alpha val="40035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>
                <a:ln w="12700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-120015" y="603250"/>
              <a:ext cx="5214620" cy="9226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5400" b="1" cap="none" spc="-150" dirty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Arial" charset="0"/>
                  <a:ea typeface="Arial" charset="0"/>
                </a:rPr>
                <a:t>atchMind</a:t>
              </a:r>
              <a:endParaRPr lang="ko-KR" altLang="en-US" sz="5400" b="1" cap="none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Arial" charset="0"/>
                <a:ea typeface="Arial" charset="0"/>
              </a:endParaRPr>
            </a:p>
          </p:txBody>
        </p:sp>
      </p:grpSp>
      <p:sp>
        <p:nvSpPr>
          <p:cNvPr id="13" name="텍스트 상자 12"/>
          <p:cNvSpPr txBox="1">
            <a:spLocks/>
          </p:cNvSpPr>
          <p:nvPr/>
        </p:nvSpPr>
        <p:spPr>
          <a:xfrm>
            <a:off x="4712970" y="1357630"/>
            <a:ext cx="57315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4" name="텍스트 개체 틀 13"/>
          <p:cNvSpPr txBox="1">
            <a:spLocks noGrp="1"/>
          </p:cNvSpPr>
          <p:nvPr>
            <p:ph type="title" idx="1"/>
          </p:nvPr>
        </p:nvSpPr>
        <p:spPr>
          <a:xfrm>
            <a:off x="4556125" y="927100"/>
            <a:ext cx="3313430" cy="457835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spc="600" dirty="0">
                <a:solidFill>
                  <a:srgbClr val="FFFFFF"/>
                </a:solidFill>
                <a:latin typeface="Century Gothic" charset="0"/>
                <a:ea typeface="Century Gothic" charset="0"/>
              </a:rPr>
              <a:t>Index</a:t>
            </a:r>
            <a:endParaRPr lang="ko-KR" altLang="en-US" sz="4000" b="1" cap="none" dirty="0">
              <a:solidFill>
                <a:srgbClr val="FFFFFF"/>
              </a:solidFill>
              <a:latin typeface="Century Gothic" charset="0"/>
              <a:ea typeface="Century Gothic" charset="0"/>
            </a:endParaRPr>
          </a:p>
        </p:txBody>
      </p:sp>
      <p:sp>
        <p:nvSpPr>
          <p:cNvPr id="15" name="내용 개체 틀 14"/>
          <p:cNvSpPr txBox="1">
            <a:spLocks noGrp="1"/>
          </p:cNvSpPr>
          <p:nvPr>
            <p:ph idx="2"/>
          </p:nvPr>
        </p:nvSpPr>
        <p:spPr>
          <a:xfrm>
            <a:off x="3547745" y="1724660"/>
            <a:ext cx="5257800" cy="3844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rgbClr val="FFFFFF"/>
                </a:solidFill>
                <a:latin typeface="휴먼모음T" charset="0"/>
                <a:ea typeface="휴먼모음T" charset="0"/>
              </a:rPr>
              <a:t>개발개요</a:t>
            </a: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rgbClr val="FFFFFF"/>
                </a:solidFill>
                <a:latin typeface="휴먼모음T" charset="0"/>
                <a:ea typeface="휴먼모음T" charset="0"/>
              </a:rPr>
              <a:t>사용설명서</a:t>
            </a: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rgbClr val="FFFFFF"/>
                </a:solidFill>
                <a:latin typeface="휴먼모음T" charset="0"/>
                <a:ea typeface="휴먼모음T" charset="0"/>
              </a:rPr>
              <a:t>추후 추가할 내용</a:t>
            </a: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rgbClr val="FFFFFF"/>
                </a:solidFill>
                <a:latin typeface="휴먼모음T" charset="0"/>
                <a:ea typeface="휴먼모음T" charset="0"/>
              </a:rPr>
              <a:t>문제점</a:t>
            </a: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  <a:p>
            <a:pPr marL="525780" indent="-457200" algn="l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2400" b="0" cap="none" dirty="0">
                <a:solidFill>
                  <a:srgbClr val="FFFFFF"/>
                </a:solidFill>
                <a:latin typeface="휴먼모음T" charset="0"/>
                <a:ea typeface="휴먼모음T" charset="0"/>
              </a:rPr>
              <a:t>프로그램 시현</a:t>
            </a:r>
            <a:endParaRPr lang="ko-KR" altLang="en-US" sz="2400" b="0" cap="none" dirty="0">
              <a:solidFill>
                <a:srgbClr val="FFFFFF"/>
              </a:solidFill>
              <a:latin typeface="휴먼모음T" charset="0"/>
              <a:ea typeface="휴먼모음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60325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899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-66675" y="555625"/>
            <a:ext cx="2778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623185" y="2422525"/>
            <a:ext cx="6777990" cy="17557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12085" y="1868805"/>
            <a:ext cx="7959090" cy="868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b="1" spc="-150" dirty="0">
                <a:solidFill>
                  <a:srgbClr val="4F4F4F"/>
                </a:solidFill>
                <a:latin typeface="궁서체" pitchFamily="17" charset="-127"/>
                <a:ea typeface="궁서체" pitchFamily="17" charset="-127"/>
              </a:rPr>
              <a:t>1 </a:t>
            </a:r>
            <a:r>
              <a:rPr lang="en-US" altLang="ko-KR" sz="2400" b="1" spc="-150" dirty="0" err="1">
                <a:solidFill>
                  <a:srgbClr val="4F4F4F"/>
                </a:solidFill>
                <a:latin typeface="궁서체" pitchFamily="17" charset="-127"/>
                <a:ea typeface="궁서체" pitchFamily="17" charset="-127"/>
              </a:rPr>
              <a:t>Vs</a:t>
            </a:r>
            <a:r>
              <a:rPr lang="en-US" altLang="ko-KR" sz="2400" b="1" spc="-150" dirty="0">
                <a:solidFill>
                  <a:srgbClr val="4F4F4F"/>
                </a:solidFill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sz="2400" b="1" spc="-150" dirty="0">
                <a:solidFill>
                  <a:srgbClr val="4F4F4F"/>
                </a:solidFill>
                <a:latin typeface="궁서체" pitchFamily="17" charset="-127"/>
                <a:ea typeface="궁서체" pitchFamily="17" charset="-127"/>
              </a:rPr>
              <a:t>다</a:t>
            </a:r>
            <a:r>
              <a:rPr lang="en-US" altLang="ko-KR" sz="2400" b="1" spc="-150" dirty="0">
                <a:solidFill>
                  <a:srgbClr val="4F4F4F"/>
                </a:solidFill>
                <a:latin typeface="궁서체" pitchFamily="17" charset="-127"/>
                <a:ea typeface="궁서체" pitchFamily="17" charset="-127"/>
              </a:rPr>
              <a:t> </a:t>
            </a:r>
            <a:r>
              <a:rPr lang="ko-KR" alt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pitchFamily="17" charset="-127"/>
                <a:ea typeface="궁서체" pitchFamily="17" charset="-127"/>
              </a:rPr>
              <a:t>채팅을 참고하여 채팅 말고 다른 것을 할 수 있다면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pitchFamily="17" charset="-127"/>
                <a:ea typeface="궁서체" pitchFamily="17" charset="-127"/>
              </a:rPr>
              <a:t>, </a:t>
            </a:r>
            <a:r>
              <a:rPr lang="ko-KR" alt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pitchFamily="17" charset="-127"/>
                <a:ea typeface="궁서체" pitchFamily="17" charset="-127"/>
              </a:rPr>
              <a:t>실시간으로 </a:t>
            </a:r>
            <a:endParaRPr lang="en-US" altLang="ko-KR" b="1" spc="-150" dirty="0">
              <a:solidFill>
                <a:schemeClr val="tx1">
                  <a:lumMod val="50000"/>
                  <a:lumOff val="50000"/>
                </a:schemeClr>
              </a:solidFill>
              <a:latin typeface="궁서체" pitchFamily="17" charset="-127"/>
              <a:ea typeface="궁서체" pitchFamily="17" charset="-127"/>
            </a:endParaRPr>
          </a:p>
          <a:p>
            <a:pPr>
              <a:lnSpc>
                <a:spcPct val="120000"/>
              </a:lnSpc>
            </a:pPr>
            <a:r>
              <a:rPr lang="ko-KR" alt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pitchFamily="17" charset="-127"/>
                <a:ea typeface="궁서체" pitchFamily="17" charset="-127"/>
              </a:rPr>
              <a:t>통신하는 게임도 만들 수 있다고 생각했다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pitchFamily="17" charset="-127"/>
                <a:ea typeface="궁서체" pitchFamily="17" charset="-127"/>
              </a:rPr>
              <a:t>.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32710" y="2886075"/>
            <a:ext cx="7959090" cy="6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b="1" spc="-150" dirty="0">
                <a:solidFill>
                  <a:srgbClr val="A54013"/>
                </a:solidFill>
                <a:latin typeface="궁서체" pitchFamily="17" charset="-127"/>
                <a:ea typeface="궁서체" pitchFamily="17" charset="-127"/>
              </a:rPr>
              <a:t>캐치마인드란 </a:t>
            </a:r>
            <a:r>
              <a:rPr lang="en-US" altLang="ko-KR" sz="2800" b="1" spc="-150" dirty="0">
                <a:solidFill>
                  <a:srgbClr val="A54013"/>
                </a:solidFill>
                <a:latin typeface="궁서체" pitchFamily="17" charset="-127"/>
                <a:ea typeface="궁서체" pitchFamily="17" charset="-127"/>
              </a:rPr>
              <a:t>?</a:t>
            </a:r>
          </a:p>
        </p:txBody>
      </p:sp>
      <p:sp>
        <p:nvSpPr>
          <p:cNvPr id="23" name="TextBox 22"/>
          <p:cNvSpPr txBox="1">
            <a:spLocks/>
          </p:cNvSpPr>
          <p:nvPr/>
        </p:nvSpPr>
        <p:spPr>
          <a:xfrm>
            <a:off x="2646680" y="3413125"/>
            <a:ext cx="9334500" cy="42418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방장이 그림을 그리면 여러 유저가 실시간으로 그 내용을 받아 정답을 맞추는 게임 </a:t>
            </a:r>
            <a:endParaRPr lang="ko-KR" altLang="en-US" sz="1800" b="1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</p:txBody>
      </p:sp>
      <p:sp>
        <p:nvSpPr>
          <p:cNvPr id="24" name="TextBox 23"/>
          <p:cNvSpPr txBox="1">
            <a:spLocks/>
          </p:cNvSpPr>
          <p:nvPr/>
        </p:nvSpPr>
        <p:spPr>
          <a:xfrm>
            <a:off x="2623185" y="4253865"/>
            <a:ext cx="8905240" cy="7931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spc="-150" dirty="0" smtClean="0">
                <a:solidFill>
                  <a:srgbClr val="4F4F4F"/>
                </a:solidFill>
                <a:latin typeface="궁서체" charset="0"/>
                <a:ea typeface="궁서체" charset="0"/>
              </a:rPr>
              <a:t>DB</a:t>
            </a:r>
            <a:r>
              <a:rPr lang="en-US" altLang="ko-KR" sz="18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와 </a:t>
            </a:r>
            <a:r>
              <a:rPr lang="en-US" altLang="ko-KR" sz="2000" b="1" cap="none" spc="-150" dirty="0" smtClean="0">
                <a:solidFill>
                  <a:srgbClr val="4F4F4F"/>
                </a:solidFill>
                <a:latin typeface="궁서체" charset="0"/>
                <a:ea typeface="궁서체" charset="0"/>
              </a:rPr>
              <a:t>서버 </a:t>
            </a:r>
            <a:r>
              <a:rPr lang="en-US" altLang="ko-KR" sz="18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그리고 </a:t>
            </a:r>
            <a:r>
              <a:rPr lang="en-US" altLang="ko-KR" sz="2000" b="1" cap="none" spc="-150" dirty="0" smtClean="0">
                <a:solidFill>
                  <a:srgbClr val="4F4F4F"/>
                </a:solidFill>
                <a:latin typeface="궁서체" charset="0"/>
                <a:ea typeface="궁서체" charset="0"/>
              </a:rPr>
              <a:t>클라이언트</a:t>
            </a:r>
            <a:r>
              <a:rPr lang="en-US" altLang="ko-KR" sz="18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까지 모두 이용할 수 있는 프로젝트.</a:t>
            </a:r>
            <a:endParaRPr lang="ko-KR" altLang="en-US" sz="1800" b="1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-&gt;본 프로젝트를 통해 1 Vs 多 채팅프로그램을 이해 할 수 있는 기회가 될 것이라 기대 </a:t>
            </a:r>
            <a:endParaRPr lang="ko-KR" altLang="en-US" sz="1800" b="1" cap="none" dirty="0" smtClean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</p:txBody>
      </p:sp>
      <p:sp>
        <p:nvSpPr>
          <p:cNvPr id="25" name="도형 22"/>
          <p:cNvSpPr>
            <a:spLocks/>
          </p:cNvSpPr>
          <p:nvPr/>
        </p:nvSpPr>
        <p:spPr>
          <a:xfrm>
            <a:off x="2623185" y="871855"/>
            <a:ext cx="2903855" cy="622935"/>
          </a:xfrm>
          <a:prstGeom prst="roundRect">
            <a:avLst/>
          </a:prstGeom>
          <a:noFill/>
          <a:ln w="57150" cap="flat" cmpd="sng">
            <a:solidFill>
              <a:srgbClr val="3C3C3C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2540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	   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기획의도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60325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899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-66675" y="555625"/>
            <a:ext cx="2778760" cy="39941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727307" y="2026285"/>
            <a:ext cx="9298438" cy="365766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eaLnBrk="0">
              <a:lnSpc>
                <a:spcPct val="120000"/>
              </a:lnSpc>
            </a:pP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온라인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게임은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1 vs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1의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구현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방식이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아니라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sz="2000" b="1" spc="-150" dirty="0">
                <a:solidFill>
                  <a:srgbClr val="A54013"/>
                </a:solidFill>
                <a:latin typeface="궁서체" charset="0"/>
                <a:ea typeface="궁서체" charset="0"/>
              </a:rPr>
              <a:t>1 vs </a:t>
            </a:r>
            <a:r>
              <a:rPr lang="en-US" altLang="ko-KR" sz="2000" b="1" spc="-150" dirty="0" err="1">
                <a:solidFill>
                  <a:srgbClr val="A54013"/>
                </a:solidFill>
                <a:latin typeface="궁서체" charset="0"/>
                <a:ea typeface="궁서체" charset="0"/>
              </a:rPr>
              <a:t>다수</a:t>
            </a:r>
            <a:r>
              <a:rPr lang="en-US" altLang="ko-KR" b="1" spc="-150" dirty="0">
                <a:solidFill>
                  <a:srgbClr val="A54013"/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방식의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구현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  <a:p>
            <a:pPr eaLnBrk="0">
              <a:lnSpc>
                <a:spcPct val="120000"/>
              </a:lnSpc>
            </a:pP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  <a:p>
            <a:pPr eaLnBrk="0">
              <a:lnSpc>
                <a:spcPct val="120000"/>
              </a:lnSpc>
            </a:pP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-&gt;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A의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클라이언트가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보낸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ko-KR" altLang="en-US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정보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를 </a:t>
            </a:r>
            <a:r>
              <a:rPr lang="en-US" altLang="ko-KR" sz="2000" b="1" spc="-150" dirty="0" err="1">
                <a:solidFill>
                  <a:srgbClr val="A54013"/>
                </a:solidFill>
                <a:latin typeface="궁서체" charset="0"/>
                <a:ea typeface="궁서체" charset="0"/>
              </a:rPr>
              <a:t>다수의</a:t>
            </a:r>
            <a:r>
              <a:rPr lang="en-US" altLang="ko-KR" sz="2000" b="1" spc="-150" dirty="0">
                <a:solidFill>
                  <a:srgbClr val="A54013"/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sz="2000" b="1" spc="-150" dirty="0" err="1">
                <a:solidFill>
                  <a:srgbClr val="A54013"/>
                </a:solidFill>
                <a:latin typeface="궁서체" charset="0"/>
                <a:ea typeface="궁서체" charset="0"/>
              </a:rPr>
              <a:t>클라이언트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에게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보낼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수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있어야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b="1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한다</a:t>
            </a:r>
            <a:r>
              <a:rPr lang="en-US" altLang="ko-KR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.</a:t>
            </a:r>
            <a:endParaRPr lang="ko-KR" altLang="en-US" sz="1600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ko-KR" altLang="en-US" sz="1800" b="1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그리기와 채팅이 </a:t>
            </a:r>
            <a:r>
              <a:rPr lang="ko-KR" altLang="en-US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캐치마인드 게임의 핵심기능</a:t>
            </a:r>
            <a:r>
              <a:rPr lang="en-US" altLang="ko-KR" sz="1800" b="1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</a:t>
            </a: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채팅과 그리기 말고도 다른 부가적인 기능들이 </a:t>
            </a:r>
            <a:r>
              <a:rPr lang="ko-KR" altLang="en-US" b="1" dirty="0" err="1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다수에게</a:t>
            </a:r>
            <a:r>
              <a:rPr lang="ko-KR" altLang="en-US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 실시간으로 뿌려져야 함</a:t>
            </a:r>
            <a:r>
              <a:rPr lang="en-US" altLang="ko-KR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. </a:t>
            </a:r>
            <a:endParaRPr lang="ko-KR" altLang="en-US" sz="1800" b="1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1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-&gt; </a:t>
            </a:r>
            <a:r>
              <a:rPr lang="ko-KR" altLang="en-US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주고 받을 수 있는 약속이 필요했고</a:t>
            </a:r>
            <a:r>
              <a:rPr lang="en-US" altLang="ko-KR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b="1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어떤 방식을 써야할지 고민</a:t>
            </a:r>
            <a:endParaRPr lang="ko-KR" altLang="en-US" sz="1800" b="1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2623185" y="894397"/>
            <a:ext cx="2903855" cy="622935"/>
          </a:xfrm>
          <a:prstGeom prst="roundRect">
            <a:avLst/>
          </a:prstGeom>
          <a:noFill/>
          <a:ln w="57150" cap="flat" cmpd="sng">
            <a:solidFill>
              <a:srgbClr val="3C3C3C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2540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개발 과정-고민사항</a:t>
            </a: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60325"/>
            <a:ext cx="2071370" cy="685990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89915"/>
            <a:ext cx="449580" cy="380365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710" cy="7073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1600" cy="5848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9220" cy="10147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-66675" y="555625"/>
            <a:ext cx="2779395" cy="4000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715" cy="5848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890" cy="5848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4465" cy="5848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pic>
        <p:nvPicPr>
          <p:cNvPr id="22" name="그림 21" descr="C:/Users/user/AppData/Roaming/PolarisOffice/ETemp/7172_4002296/fImage458068341.em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200000">
            <a:off x="10386348" y="184622"/>
            <a:ext cx="1595272" cy="1474380"/>
          </a:xfrm>
          <a:prstGeom prst="rect">
            <a:avLst/>
          </a:prstGeom>
          <a:noFill/>
        </p:spPr>
      </p:pic>
      <p:pic>
        <p:nvPicPr>
          <p:cNvPr id="23" name="그림 22" descr="C:/Users/user/AppData/Roaming/PolarisOffice/ETemp/7172_4002296/fImage12168557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5677" y="3990340"/>
            <a:ext cx="915035" cy="1511935"/>
          </a:xfrm>
          <a:prstGeom prst="rect">
            <a:avLst/>
          </a:prstGeom>
          <a:noFill/>
        </p:spPr>
      </p:pic>
      <p:sp>
        <p:nvSpPr>
          <p:cNvPr id="30" name="텍스트 상자 29"/>
          <p:cNvSpPr txBox="1">
            <a:spLocks/>
          </p:cNvSpPr>
          <p:nvPr/>
        </p:nvSpPr>
        <p:spPr>
          <a:xfrm>
            <a:off x="2153285" y="1682750"/>
            <a:ext cx="11617325" cy="78220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기존 학습한 네트워크 </a:t>
            </a:r>
            <a:r>
              <a:rPr lang="en-US" altLang="ko-KR" sz="2000" b="1" cap="none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전송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ko-KR" altLang="en-US" sz="2000" b="1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방식은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문자열 </a:t>
            </a:r>
            <a:r>
              <a:rPr lang="en-US" altLang="ko-KR" sz="2000" b="1" cap="none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전송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sz="2000" b="1" cap="none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방식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.</a:t>
            </a:r>
            <a:endParaRPr lang="ko-KR" altLang="en-US" sz="2000" b="1" cap="none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-&gt; </a:t>
            </a:r>
            <a:r>
              <a:rPr lang="en-US" altLang="ko-KR" sz="2000" b="1" cap="none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네트워크의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sz="2000" b="1" cap="none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프로토콜을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생각했고 클래스를 만들어 구현</a:t>
            </a:r>
            <a:endParaRPr lang="ko-KR" altLang="en-US" sz="2000" b="1" cap="none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</p:txBody>
      </p:sp>
      <p:sp>
        <p:nvSpPr>
          <p:cNvPr id="34" name="텍스트 상자 33"/>
          <p:cNvSpPr txBox="1">
            <a:spLocks/>
          </p:cNvSpPr>
          <p:nvPr/>
        </p:nvSpPr>
        <p:spPr>
          <a:xfrm>
            <a:off x="2742566" y="3914987"/>
            <a:ext cx="3016250" cy="6826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spc="-150" dirty="0" err="1" smtClean="0">
                <a:solidFill>
                  <a:srgbClr val="4F4F4F"/>
                </a:solidFill>
                <a:latin typeface="Ebrima" charset="0"/>
                <a:ea typeface="Ebrima" charset="0"/>
              </a:rPr>
              <a:t>LoginProtocal</a:t>
            </a:r>
            <a:endParaRPr lang="ko-KR" altLang="en-US" sz="3200" b="1" cap="none" dirty="0">
              <a:solidFill>
                <a:srgbClr val="4F4F4F"/>
              </a:solidFill>
              <a:latin typeface="Ebrima" charset="0"/>
              <a:ea typeface="Ebrima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2241549" y="3519805"/>
            <a:ext cx="529399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서버와 데이터베이스의 전송방식</a:t>
            </a:r>
            <a:endParaRPr lang="ko-KR" altLang="en-US" sz="2000" b="1" cap="none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</p:txBody>
      </p:sp>
      <p:sp>
        <p:nvSpPr>
          <p:cNvPr id="40" name="텍스트 상자 39"/>
          <p:cNvSpPr txBox="1">
            <a:spLocks/>
          </p:cNvSpPr>
          <p:nvPr/>
        </p:nvSpPr>
        <p:spPr>
          <a:xfrm>
            <a:off x="-20807045" y="-20807045"/>
            <a:ext cx="20807680" cy="6826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spc="-150" dirty="0">
                <a:solidFill>
                  <a:srgbClr val="4F4F4F"/>
                </a:solidFill>
                <a:latin typeface="Ebrima" charset="0"/>
                <a:ea typeface="Ebrima" charset="0"/>
              </a:rPr>
              <a:t>PaintProtocal</a:t>
            </a:r>
            <a:endParaRPr lang="ko-KR" altLang="en-US" sz="3200" b="1" cap="none" dirty="0">
              <a:solidFill>
                <a:srgbClr val="4F4F4F"/>
              </a:solidFill>
              <a:latin typeface="Ebrima" charset="0"/>
              <a:ea typeface="Ebrima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7075805" y="3490595"/>
            <a:ext cx="5293995" cy="4610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그리기 방</a:t>
            </a:r>
            <a:r>
              <a:rPr lang="en-US" altLang="ko-KR" sz="2000" b="1" cap="none" spc="-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 </a:t>
            </a:r>
            <a:r>
              <a:rPr lang="en-US" altLang="ko-KR" sz="2000" b="1" cap="none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궁서체" charset="0"/>
                <a:ea typeface="궁서체" charset="0"/>
              </a:rPr>
              <a:t>전송방식</a:t>
            </a:r>
            <a:endParaRPr lang="ko-KR" altLang="en-US" sz="2000" b="1" cap="none" dirty="0">
              <a:solidFill>
                <a:schemeClr val="tx1">
                  <a:lumMod val="50000"/>
                  <a:lumOff val="50000"/>
                </a:schemeClr>
              </a:solidFill>
              <a:latin typeface="궁서체" charset="0"/>
              <a:ea typeface="궁서체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7995284" y="3924300"/>
            <a:ext cx="4572635" cy="59118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spc="-150" dirty="0" err="1" smtClean="0">
                <a:solidFill>
                  <a:srgbClr val="4F4F4F"/>
                </a:solidFill>
                <a:latin typeface="Ebrima" charset="0"/>
                <a:ea typeface="Ebrima" charset="0"/>
              </a:rPr>
              <a:t>PaintProtocal</a:t>
            </a: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589915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9917520" y="2248492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Client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5055597" y="2247659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2777695" y="2254741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DB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8737642" y="3046564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그리기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3863657" y="3048982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로그인화면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8745331" y="5016670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채팅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8737642" y="3674406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정답 설정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8737642" y="4349132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타이머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4445318" y="268667"/>
            <a:ext cx="4786745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CatchMind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8" name="도형 22"/>
          <p:cNvSpPr>
            <a:spLocks/>
          </p:cNvSpPr>
          <p:nvPr/>
        </p:nvSpPr>
        <p:spPr>
          <a:xfrm>
            <a:off x="7548340" y="2254741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9" name="도형 22"/>
          <p:cNvSpPr>
            <a:spLocks/>
          </p:cNvSpPr>
          <p:nvPr/>
        </p:nvSpPr>
        <p:spPr>
          <a:xfrm>
            <a:off x="8279601" y="1464715"/>
            <a:ext cx="2296709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Paint 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41" name="도형 22"/>
          <p:cNvSpPr>
            <a:spLocks/>
          </p:cNvSpPr>
          <p:nvPr/>
        </p:nvSpPr>
        <p:spPr>
          <a:xfrm>
            <a:off x="3818370" y="1458452"/>
            <a:ext cx="153618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DB Server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50" name="아래쪽 화살표 49"/>
          <p:cNvSpPr/>
          <p:nvPr/>
        </p:nvSpPr>
        <p:spPr>
          <a:xfrm rot="5400000">
            <a:off x="4491814" y="2198864"/>
            <a:ext cx="189293" cy="282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아래쪽 화살표 50"/>
          <p:cNvSpPr/>
          <p:nvPr/>
        </p:nvSpPr>
        <p:spPr>
          <a:xfrm rot="5400000" flipV="1">
            <a:off x="4480597" y="2434599"/>
            <a:ext cx="215445" cy="27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51"/>
          <p:cNvSpPr/>
          <p:nvPr/>
        </p:nvSpPr>
        <p:spPr>
          <a:xfrm rot="5400000">
            <a:off x="9331451" y="2208245"/>
            <a:ext cx="189293" cy="282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아래쪽 화살표 52"/>
          <p:cNvSpPr/>
          <p:nvPr/>
        </p:nvSpPr>
        <p:spPr>
          <a:xfrm rot="5400000" flipV="1">
            <a:off x="9320234" y="2443980"/>
            <a:ext cx="215445" cy="2785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도형 26"/>
          <p:cNvSpPr>
            <a:spLocks/>
          </p:cNvSpPr>
          <p:nvPr/>
        </p:nvSpPr>
        <p:spPr>
          <a:xfrm>
            <a:off x="3882175" y="3659997"/>
            <a:ext cx="1365250" cy="436245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회원가입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55" name="도형 26"/>
          <p:cNvSpPr>
            <a:spLocks/>
          </p:cNvSpPr>
          <p:nvPr/>
        </p:nvSpPr>
        <p:spPr>
          <a:xfrm>
            <a:off x="3882175" y="4332460"/>
            <a:ext cx="1365250" cy="534527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비밀번호 찾기</a:t>
            </a:r>
          </a:p>
        </p:txBody>
      </p:sp>
      <p:sp>
        <p:nvSpPr>
          <p:cNvPr id="56" name="도형 26"/>
          <p:cNvSpPr>
            <a:spLocks/>
          </p:cNvSpPr>
          <p:nvPr/>
        </p:nvSpPr>
        <p:spPr>
          <a:xfrm>
            <a:off x="3863657" y="5011907"/>
            <a:ext cx="1365250" cy="541053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회원 현황 보기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2713078" y="1803400"/>
            <a:ext cx="2195195" cy="379285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>
              <a:latin typeface="1훈정글북 R" charset="0"/>
              <a:ea typeface="1훈정글북 R" charset="0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로그인처리</a:t>
            </a:r>
            <a:endParaRPr lang="ko-KR" altLang="en-US" sz="22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회원가입처리</a:t>
            </a:r>
            <a:endParaRPr lang="ko-KR" altLang="en-US" sz="22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회원현황 보기</a:t>
            </a:r>
            <a:endParaRPr lang="ko-KR" altLang="en-US" sz="22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비밀번호 찾기 </a:t>
            </a:r>
            <a:endParaRPr lang="ko-KR" altLang="en-US" sz="22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latin typeface="1훈정글북 R" charset="0"/>
                <a:ea typeface="1훈정글북 R" charset="0"/>
              </a:rPr>
              <a:t>  </a:t>
            </a:r>
            <a:endParaRPr lang="ko-KR" altLang="en-US" sz="2200" b="0" cap="none" dirty="0">
              <a:latin typeface="1훈정글북 R" charset="0"/>
              <a:ea typeface="1훈정글북 R" charset="0"/>
            </a:endParaRPr>
          </a:p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>
                <a:latin typeface="1훈정글북 R" charset="0"/>
                <a:ea typeface="1훈정글북 R" charset="0"/>
              </a:rPr>
              <a:t> </a:t>
            </a:r>
            <a:endParaRPr lang="ko-KR" altLang="en-US" sz="2200" b="0" cap="none" dirty="0">
              <a:latin typeface="1훈정글북 R" charset="0"/>
              <a:ea typeface="1훈정글북 R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2713078" y="1078446"/>
            <a:ext cx="1365885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DB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7213778" y="1088332"/>
            <a:ext cx="1365885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PAINT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3" name="도형 26"/>
          <p:cNvSpPr>
            <a:spLocks/>
          </p:cNvSpPr>
          <p:nvPr/>
        </p:nvSpPr>
        <p:spPr>
          <a:xfrm>
            <a:off x="6242786" y="1823662"/>
            <a:ext cx="1567498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1)입장화면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8076289" y="1813560"/>
            <a:ext cx="1627187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2)그리기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1" name="텍스트 상자 27"/>
          <p:cNvSpPr txBox="1">
            <a:spLocks/>
          </p:cNvSpPr>
          <p:nvPr/>
        </p:nvSpPr>
        <p:spPr>
          <a:xfrm>
            <a:off x="6116598" y="2271943"/>
            <a:ext cx="1555750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방만들기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게임입장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로그아웃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32" name="도형 30"/>
          <p:cNvSpPr>
            <a:spLocks/>
          </p:cNvSpPr>
          <p:nvPr/>
        </p:nvSpPr>
        <p:spPr>
          <a:xfrm>
            <a:off x="8076289" y="2690466"/>
            <a:ext cx="1365885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방장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3" name="도형 29"/>
          <p:cNvSpPr>
            <a:spLocks/>
          </p:cNvSpPr>
          <p:nvPr/>
        </p:nvSpPr>
        <p:spPr>
          <a:xfrm>
            <a:off x="9796632" y="2687667"/>
            <a:ext cx="1365885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입장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  <p:sp>
        <p:nvSpPr>
          <p:cNvPr id="34" name="텍스트 상자 31"/>
          <p:cNvSpPr txBox="1">
            <a:spLocks/>
          </p:cNvSpPr>
          <p:nvPr/>
        </p:nvSpPr>
        <p:spPr>
          <a:xfrm>
            <a:off x="7946387" y="3236613"/>
            <a:ext cx="2112010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정답설정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그리기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채팅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타이머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(게임시작)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색바꾸기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전체지우기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펜굵기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</p:txBody>
      </p:sp>
      <p:sp>
        <p:nvSpPr>
          <p:cNvPr id="35" name="텍스트 상자 32"/>
          <p:cNvSpPr txBox="1">
            <a:spLocks/>
          </p:cNvSpPr>
          <p:nvPr/>
        </p:nvSpPr>
        <p:spPr>
          <a:xfrm>
            <a:off x="9703476" y="3245080"/>
            <a:ext cx="2112010" cy="12007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정답맞추기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채팅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>
                <a:solidFill>
                  <a:srgbClr val="7F7F7F"/>
                </a:solidFill>
                <a:latin typeface="궁서체" panose="02030609000101010101" pitchFamily="17" charset="-127"/>
                <a:ea typeface="궁서체" panose="02030609000101010101" pitchFamily="17" charset="-127"/>
              </a:rPr>
              <a:t>타이머</a:t>
            </a:r>
            <a:endParaRPr lang="ko-KR" altLang="en-US" sz="1800" b="0" cap="none" dirty="0">
              <a:solidFill>
                <a:srgbClr val="7F7F7F"/>
              </a:solidFill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도형 26"/>
          <p:cNvSpPr>
            <a:spLocks/>
          </p:cNvSpPr>
          <p:nvPr/>
        </p:nvSpPr>
        <p:spPr>
          <a:xfrm>
            <a:off x="2705776" y="1835063"/>
            <a:ext cx="1939250" cy="436880"/>
          </a:xfrm>
          <a:prstGeom prst="rect">
            <a:avLst/>
          </a:prstGeom>
          <a:solidFill>
            <a:srgbClr val="3B3838"/>
          </a:solidFill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err="1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로그인</a:t>
            </a:r>
            <a:r>
              <a:rPr lang="en-US" altLang="ko-KR" sz="1800" b="0" cap="none" dirty="0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 </a:t>
            </a:r>
            <a:r>
              <a:rPr lang="ko-KR" altLang="en-US" sz="1800" b="0" cap="none" dirty="0" err="1">
                <a:solidFill>
                  <a:srgbClr val="FFFFFF"/>
                </a:solidFill>
                <a:latin typeface="Yoon 윤고딕 550_TT" charset="0"/>
                <a:ea typeface="Yoon 윤고딕 550_TT" charset="0"/>
              </a:rPr>
              <a:t>화면처리</a:t>
            </a:r>
            <a:endParaRPr lang="ko-KR" altLang="en-US" sz="1800" b="0" cap="none" dirty="0">
              <a:solidFill>
                <a:srgbClr val="FFFFFF"/>
              </a:solidFill>
              <a:latin typeface="Yoon 윤고딕 550_TT" charset="0"/>
              <a:ea typeface="Yoon 윤고딕 550_TT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707" y="2368166"/>
            <a:ext cx="4240616" cy="4247648"/>
          </a:xfrm>
          <a:prstGeom prst="rect">
            <a:avLst/>
          </a:prstGeom>
        </p:spPr>
      </p:pic>
      <p:sp>
        <p:nvSpPr>
          <p:cNvPr id="26" name="도형 24"/>
          <p:cNvSpPr>
            <a:spLocks/>
          </p:cNvSpPr>
          <p:nvPr/>
        </p:nvSpPr>
        <p:spPr>
          <a:xfrm>
            <a:off x="8478087" y="471170"/>
            <a:ext cx="3267984" cy="2170112"/>
          </a:xfrm>
          <a:prstGeom prst="wedgeRoundRectCallout">
            <a:avLst>
              <a:gd name="adj1" fmla="val 9665"/>
              <a:gd name="adj2" fmla="val 84317"/>
              <a:gd name="adj3" fmla="val 16667"/>
            </a:avLst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20" y="134620"/>
            <a:ext cx="4271443" cy="4278574"/>
          </a:xfrm>
          <a:prstGeom prst="rect">
            <a:avLst/>
          </a:prstGeom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44478" y="2818245"/>
            <a:ext cx="1091593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058044" y="2936037"/>
            <a:ext cx="153866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6827375" y="5402954"/>
            <a:ext cx="1687741" cy="8396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670175" y="5369125"/>
            <a:ext cx="689956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585" y="4787636"/>
            <a:ext cx="2619375" cy="1143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0585" y="4807614"/>
            <a:ext cx="2619375" cy="11230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12" y="697481"/>
            <a:ext cx="2489499" cy="1670685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700" y="4259516"/>
            <a:ext cx="2884616" cy="2284532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234056" y="3146852"/>
            <a:ext cx="1042454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3855261" y="3521199"/>
            <a:ext cx="309906" cy="68004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23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677" y="1820840"/>
            <a:ext cx="4564086" cy="45793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420" y="134620"/>
            <a:ext cx="4271443" cy="4278574"/>
          </a:xfrm>
          <a:prstGeom prst="rect">
            <a:avLst/>
          </a:prstGeom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-70485" y="-3810"/>
            <a:ext cx="2070735" cy="685927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3" name="이등변 삼각형 12"/>
          <p:cNvSpPr>
            <a:spLocks/>
          </p:cNvSpPr>
          <p:nvPr/>
        </p:nvSpPr>
        <p:spPr>
          <a:xfrm rot="16200000">
            <a:off x="1587500" y="1951990"/>
            <a:ext cx="448945" cy="379730"/>
          </a:xfrm>
          <a:prstGeom prst="triangle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6350" y="134620"/>
            <a:ext cx="1997075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accent4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0" name="직사각형 9"/>
          <p:cNvSpPr>
            <a:spLocks/>
          </p:cNvSpPr>
          <p:nvPr/>
        </p:nvSpPr>
        <p:spPr>
          <a:xfrm>
            <a:off x="-74930" y="4973955"/>
            <a:ext cx="391096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⑤문제점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-74295" y="1758315"/>
            <a:ext cx="3918585" cy="10140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②프로그램 구성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rgbClr val="FFC000"/>
                </a:solidFill>
                <a:latin typeface="a옛날목욕탕B" charset="0"/>
                <a:ea typeface="a옛날목욕탕B" charset="0"/>
              </a:rPr>
              <a:t>    및 기능</a:t>
            </a:r>
            <a:endParaRPr lang="ko-KR" altLang="en-US" sz="2000" b="0" cap="none" dirty="0">
              <a:solidFill>
                <a:srgbClr val="FFC000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102870" y="480060"/>
            <a:ext cx="2778760" cy="7067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①개발개요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-순서도,도표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8" name="직사각형 17"/>
          <p:cNvSpPr>
            <a:spLocks/>
          </p:cNvSpPr>
          <p:nvPr/>
        </p:nvSpPr>
        <p:spPr>
          <a:xfrm>
            <a:off x="-73025" y="3007995"/>
            <a:ext cx="330708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③사용설명서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19" name="직사각형 18"/>
          <p:cNvSpPr>
            <a:spLocks/>
          </p:cNvSpPr>
          <p:nvPr/>
        </p:nvSpPr>
        <p:spPr>
          <a:xfrm>
            <a:off x="-76835" y="3907790"/>
            <a:ext cx="2421255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④추가할 내용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20" name="직사각형 19"/>
          <p:cNvSpPr>
            <a:spLocks/>
          </p:cNvSpPr>
          <p:nvPr/>
        </p:nvSpPr>
        <p:spPr>
          <a:xfrm>
            <a:off x="-80645" y="5815965"/>
            <a:ext cx="2703830" cy="58420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just" defTabSz="914400" eaLnBrk="0" fontAlgn="base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>
                <a:solidFill>
                  <a:schemeClr val="bg1"/>
                </a:solidFill>
                <a:latin typeface="a옛날목욕탕B" charset="0"/>
                <a:ea typeface="a옛날목욕탕B" charset="0"/>
              </a:rPr>
              <a:t>⑥프로그램 시현</a:t>
            </a:r>
            <a:endParaRPr lang="ko-KR" altLang="en-US" sz="2000" b="0" cap="none" dirty="0">
              <a:solidFill>
                <a:schemeClr val="bg1"/>
              </a:solidFill>
              <a:latin typeface="a옛날목욕탕B" charset="0"/>
              <a:ea typeface="a옛날목욕탕B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44478" y="3142439"/>
            <a:ext cx="1091593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991694" y="3311753"/>
            <a:ext cx="124833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9341159" y="5029430"/>
            <a:ext cx="1091593" cy="2355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677" y="1820840"/>
            <a:ext cx="4686322" cy="46628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98" y="3976188"/>
            <a:ext cx="2638425" cy="11811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677" y="1820839"/>
            <a:ext cx="4694577" cy="45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18</Pages>
  <Words>718</Words>
  <Characters>0</Characters>
  <Application>Microsoft Office PowerPoint</Application>
  <DocSecurity>0</DocSecurity>
  <PresentationFormat>와이드스크린</PresentationFormat>
  <Lines>0</Lines>
  <Paragraphs>269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1훈정글북 R</vt:lpstr>
      <vt:lpstr>Adobe Fangsong Std R</vt:lpstr>
      <vt:lpstr>a옛날목욕탕B</vt:lpstr>
      <vt:lpstr>Yoon 윤고딕 550_TT</vt:lpstr>
      <vt:lpstr>궁서체</vt:lpstr>
      <vt:lpstr>맑은 고딕</vt:lpstr>
      <vt:lpstr>휴먼모음T</vt:lpstr>
      <vt:lpstr>Arial</vt:lpstr>
      <vt:lpstr>Century Gothic</vt:lpstr>
      <vt:lpstr>Ebrima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inha</dc:creator>
  <cp:lastModifiedBy>진근모</cp:lastModifiedBy>
  <cp:revision>5</cp:revision>
  <dcterms:modified xsi:type="dcterms:W3CDTF">2018-06-07T01:12:23Z</dcterms:modified>
</cp:coreProperties>
</file>